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471" r:id="rId2"/>
    <p:sldId id="469" r:id="rId3"/>
    <p:sldId id="468" r:id="rId4"/>
    <p:sldId id="464" r:id="rId5"/>
    <p:sldId id="452" r:id="rId6"/>
    <p:sldId id="475" r:id="rId7"/>
    <p:sldId id="462" r:id="rId8"/>
    <p:sldId id="473" r:id="rId9"/>
    <p:sldId id="470" r:id="rId1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63" autoAdjust="0"/>
    <p:restoredTop sz="94660"/>
  </p:normalViewPr>
  <p:slideViewPr>
    <p:cSldViewPr snapToGrid="0">
      <p:cViewPr varScale="1">
        <p:scale>
          <a:sx n="83" d="100"/>
          <a:sy n="83" d="100"/>
        </p:scale>
        <p:origin x="5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8849A55C-FF78-184E-AEC2-29EE46C537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CF8C407-A267-1B46-8556-9BE9F0C019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AB9978-9369-B04E-8138-A456A5E15860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79280EE-28EF-874D-9D2B-E21469BAC3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B9D666D-0A79-6C4B-A248-39AF4F4663D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F9656-3CFD-544D-86A1-B688CC031B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48995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jpeg>
</file>

<file path=ppt/media/image6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B24CB-A302-A746-A3B0-43C16EC651DE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C9559-5FA8-AB48-9C3A-0FE9EB3A77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794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ja-JP" dirty="0"/>
              <a:t>Interestingly, </a:t>
            </a:r>
            <a:r>
              <a:rPr kumimoji="1" lang="en-US" altLang="ja-JP" dirty="0"/>
              <a:t>awned species are found in </a:t>
            </a:r>
            <a:r>
              <a:rPr kumimoji="1" lang="en-US" altLang="ja-JP" dirty="0" err="1"/>
              <a:t>coastral</a:t>
            </a:r>
            <a:r>
              <a:rPr kumimoji="1" lang="en-US" altLang="ja-JP" dirty="0"/>
              <a:t> area. 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C0E56-1993-FD44-8517-2EE0F37D3C6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3955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ja-JP" dirty="0"/>
              <a:t>Interestingly, </a:t>
            </a:r>
            <a:r>
              <a:rPr kumimoji="1" lang="en-US" altLang="ja-JP" dirty="0"/>
              <a:t>awned species are found in </a:t>
            </a:r>
            <a:r>
              <a:rPr kumimoji="1" lang="en-US" altLang="ja-JP" dirty="0" err="1"/>
              <a:t>coastral</a:t>
            </a:r>
            <a:r>
              <a:rPr kumimoji="1" lang="en-US" altLang="ja-JP" dirty="0"/>
              <a:t> area. 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C0E56-1993-FD44-8517-2EE0F37D3C6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665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err="1"/>
              <a:t>Contrastly</a:t>
            </a:r>
            <a:r>
              <a:rPr kumimoji="1" lang="en-US" altLang="ja-JP" dirty="0"/>
              <a:t>, awnless species are mainly distributed in inland area.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C0E56-1993-FD44-8517-2EE0F37D3C6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844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95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25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9958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0414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0225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1288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3806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4737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718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3137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652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BE493-B6FE-4D3A-83C9-ED66DBFBA517}" type="datetimeFigureOut">
              <a:rPr kumimoji="1" lang="ja-JP" altLang="en-US" smtClean="0"/>
              <a:t>2023/4/26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10A6C-C3E5-469C-AE5D-84A932F7C5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4509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9E94BBF-E2B0-774B-89C3-870FCEEDB866}"/>
              </a:ext>
            </a:extLst>
          </p:cNvPr>
          <p:cNvSpPr txBox="1"/>
          <p:nvPr/>
        </p:nvSpPr>
        <p:spPr>
          <a:xfrm>
            <a:off x="749808" y="3006361"/>
            <a:ext cx="7534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latin typeface="Helvetica" pitchFamily="2" charset="0"/>
                <a:ea typeface="Hiragino Sans W4" panose="020B0400000000000000" pitchFamily="34" charset="-128"/>
              </a:rPr>
              <a:t>コムギ近縁野生種の種間関係を調べる</a:t>
            </a:r>
          </a:p>
        </p:txBody>
      </p:sp>
    </p:spTree>
    <p:extLst>
      <p:ext uri="{BB962C8B-B14F-4D97-AF65-F5344CB8AC3E}">
        <p14:creationId xmlns:p14="http://schemas.microsoft.com/office/powerpoint/2010/main" val="209455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8E09823F-D859-1146-9309-F77BDD70D729}"/>
              </a:ext>
            </a:extLst>
          </p:cNvPr>
          <p:cNvCxnSpPr>
            <a:cxnSpLocks/>
          </p:cNvCxnSpPr>
          <p:nvPr/>
        </p:nvCxnSpPr>
        <p:spPr>
          <a:xfrm>
            <a:off x="1760430" y="1894114"/>
            <a:ext cx="759024" cy="1468218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AAA0793D-6A8D-1144-A03B-56B475D3E195}"/>
              </a:ext>
            </a:extLst>
          </p:cNvPr>
          <p:cNvCxnSpPr>
            <a:cxnSpLocks/>
          </p:cNvCxnSpPr>
          <p:nvPr/>
        </p:nvCxnSpPr>
        <p:spPr>
          <a:xfrm flipH="1">
            <a:off x="3511820" y="1894114"/>
            <a:ext cx="1140062" cy="1459364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3C8062EC-4A8D-5846-8772-792382BAC908}"/>
              </a:ext>
            </a:extLst>
          </p:cNvPr>
          <p:cNvCxnSpPr>
            <a:cxnSpLocks/>
          </p:cNvCxnSpPr>
          <p:nvPr/>
        </p:nvCxnSpPr>
        <p:spPr>
          <a:xfrm flipH="1">
            <a:off x="4771604" y="1894114"/>
            <a:ext cx="2717668" cy="335280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91443C60-6F05-7345-826E-91DCA247C560}"/>
              </a:ext>
            </a:extLst>
          </p:cNvPr>
          <p:cNvCxnSpPr>
            <a:cxnSpLocks/>
          </p:cNvCxnSpPr>
          <p:nvPr/>
        </p:nvCxnSpPr>
        <p:spPr>
          <a:xfrm>
            <a:off x="3650746" y="4474029"/>
            <a:ext cx="363131" cy="772885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879CDC-D091-EB4B-978D-E1CBEFC26EB3}"/>
              </a:ext>
            </a:extLst>
          </p:cNvPr>
          <p:cNvSpPr/>
          <p:nvPr/>
        </p:nvSpPr>
        <p:spPr>
          <a:xfrm>
            <a:off x="584074" y="979786"/>
            <a:ext cx="2671840" cy="1191847"/>
          </a:xfrm>
          <a:prstGeom prst="rect">
            <a:avLst/>
          </a:prstGeom>
          <a:solidFill>
            <a:srgbClr val="77D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0000" tIns="72000" rIns="180000" bIns="72000" rtlCol="0" anchor="ctr">
            <a:spAutoFit/>
          </a:bodyPr>
          <a:lstStyle/>
          <a:p>
            <a:pPr algn="ctr"/>
            <a:r>
              <a:rPr kumimoji="1" lang="en-US" altLang="ja-JP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Triticum </a:t>
            </a:r>
            <a:r>
              <a:rPr lang="en-US" altLang="ja-JP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u</a:t>
            </a:r>
            <a:r>
              <a:rPr kumimoji="1" lang="en-US" altLang="ja-JP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rartu</a:t>
            </a:r>
            <a:endParaRPr kumimoji="1" lang="en-US" altLang="ja-JP" sz="2000" i="1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（ウラルツコムギ）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AA</a:t>
            </a:r>
            <a:endParaRPr kumimoji="1" lang="ja-JP" altLang="en-US" sz="28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B78DC95-A754-AD49-8F66-1B6D0821EFBA}"/>
              </a:ext>
            </a:extLst>
          </p:cNvPr>
          <p:cNvSpPr/>
          <p:nvPr/>
        </p:nvSpPr>
        <p:spPr>
          <a:xfrm>
            <a:off x="3330141" y="978267"/>
            <a:ext cx="2891452" cy="1191847"/>
          </a:xfrm>
          <a:prstGeom prst="rect">
            <a:avLst/>
          </a:prstGeom>
          <a:solidFill>
            <a:srgbClr val="77D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0000" tIns="72000" rIns="180000" bIns="72000" rtlCol="0" anchor="ctr">
            <a:spAutoFit/>
          </a:bodyPr>
          <a:lstStyle/>
          <a:p>
            <a:pPr algn="ctr"/>
            <a:r>
              <a:rPr kumimoji="1" lang="en-US" altLang="ja-JP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Aegilops speltoides</a:t>
            </a:r>
          </a:p>
          <a:p>
            <a:pPr algn="ctr"/>
            <a:r>
              <a:rPr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（クサビコムギ）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SS</a:t>
            </a:r>
            <a:endParaRPr kumimoji="1" lang="ja-JP" altLang="en-US" sz="20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52D219F-1DB6-AC4F-A595-EDF26463F4F5}"/>
              </a:ext>
            </a:extLst>
          </p:cNvPr>
          <p:cNvSpPr/>
          <p:nvPr/>
        </p:nvSpPr>
        <p:spPr>
          <a:xfrm>
            <a:off x="6281592" y="978267"/>
            <a:ext cx="2415360" cy="1191847"/>
          </a:xfrm>
          <a:prstGeom prst="rect">
            <a:avLst/>
          </a:prstGeom>
          <a:solidFill>
            <a:srgbClr val="77D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0000" tIns="72000" rIns="180000" bIns="72000" rtlCol="0" anchor="ctr">
            <a:spAutoFit/>
          </a:bodyPr>
          <a:lstStyle/>
          <a:p>
            <a:pPr algn="ctr"/>
            <a:r>
              <a:rPr kumimoji="1" lang="en-US" altLang="ja-JP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Ae. </a:t>
            </a:r>
            <a:r>
              <a:rPr kumimoji="1" lang="en-US" altLang="ja-JP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tauschii</a:t>
            </a:r>
            <a:endParaRPr kumimoji="1" lang="en-US" altLang="ja-JP" sz="2000" i="1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（タルホコムギ）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DD</a:t>
            </a:r>
            <a:endParaRPr kumimoji="1" lang="ja-JP" altLang="en-US" sz="20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E3373D5-FB02-8A45-9279-4D6389F3C8F1}"/>
              </a:ext>
            </a:extLst>
          </p:cNvPr>
          <p:cNvSpPr/>
          <p:nvPr/>
        </p:nvSpPr>
        <p:spPr>
          <a:xfrm>
            <a:off x="2032320" y="3362332"/>
            <a:ext cx="1902398" cy="1191847"/>
          </a:xfrm>
          <a:prstGeom prst="rect">
            <a:avLst/>
          </a:prstGeom>
          <a:solidFill>
            <a:srgbClr val="FF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0000" tIns="72000" rIns="180000" bIns="72000" rtlCol="0" anchor="ctr">
            <a:spAutoFit/>
          </a:bodyPr>
          <a:lstStyle/>
          <a:p>
            <a:pPr algn="ctr"/>
            <a:r>
              <a:rPr lang="en-US" altLang="ja-JP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T. </a:t>
            </a:r>
            <a:r>
              <a:rPr lang="en-US" altLang="ja-JP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turgidum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四倍体コムギ</a:t>
            </a:r>
            <a:endParaRPr lang="en-US" altLang="ja-JP" sz="2000" i="1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kumimoji="1"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AABB</a:t>
            </a:r>
            <a:endParaRPr kumimoji="1" lang="ja-JP" altLang="en-US" sz="20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6C1351D-76F2-A642-9E77-3B8EBD5A5B09}"/>
              </a:ext>
            </a:extLst>
          </p:cNvPr>
          <p:cNvSpPr/>
          <p:nvPr/>
        </p:nvSpPr>
        <p:spPr>
          <a:xfrm>
            <a:off x="3383883" y="5246914"/>
            <a:ext cx="1988961" cy="1191847"/>
          </a:xfrm>
          <a:prstGeom prst="rect">
            <a:avLst/>
          </a:prstGeom>
          <a:solidFill>
            <a:srgbClr val="FFC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80000" tIns="72000" rIns="180000" bIns="72000" rtlCol="0" anchor="ctr">
            <a:spAutoFit/>
          </a:bodyPr>
          <a:lstStyle/>
          <a:p>
            <a:pPr algn="ctr"/>
            <a:r>
              <a:rPr lang="en-US" altLang="ja-JP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T. </a:t>
            </a:r>
            <a:r>
              <a:rPr lang="en-US" altLang="ja-JP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aestivum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六</a:t>
            </a: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倍体コムギ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  <a:p>
            <a:pPr algn="ctr"/>
            <a:r>
              <a:rPr kumimoji="1"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AABBDD</a:t>
            </a:r>
            <a:endParaRPr kumimoji="1" lang="ja-JP" altLang="en-US" sz="20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B5FBC6B-0F62-8B47-B7DF-45DEBEC28A37}"/>
              </a:ext>
            </a:extLst>
          </p:cNvPr>
          <p:cNvSpPr/>
          <p:nvPr/>
        </p:nvSpPr>
        <p:spPr>
          <a:xfrm>
            <a:off x="4032299" y="2593518"/>
            <a:ext cx="739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S</a:t>
            </a:r>
            <a:r>
              <a:rPr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→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B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45528E8-55EE-F846-A341-9FB3AF5738ED}"/>
              </a:ext>
            </a:extLst>
          </p:cNvPr>
          <p:cNvSpPr/>
          <p:nvPr/>
        </p:nvSpPr>
        <p:spPr>
          <a:xfrm>
            <a:off x="308482" y="304900"/>
            <a:ext cx="8686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コムギ倍数生進化には、近縁属</a:t>
            </a:r>
            <a:r>
              <a:rPr lang="en-US" altLang="ja-JP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Aegilops 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が関与</a:t>
            </a:r>
            <a:endParaRPr lang="ja-JP" altLang="ja-JP" sz="28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2A37305-37B6-9E4F-8E81-190011DB7BD8}"/>
              </a:ext>
            </a:extLst>
          </p:cNvPr>
          <p:cNvSpPr txBox="1"/>
          <p:nvPr/>
        </p:nvSpPr>
        <p:spPr>
          <a:xfrm>
            <a:off x="5372844" y="6019799"/>
            <a:ext cx="1960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パンコムギ</a:t>
            </a:r>
            <a:endParaRPr kumimoji="1" lang="en-US" altLang="ja-JP" sz="1400" dirty="0"/>
          </a:p>
          <a:p>
            <a:r>
              <a:rPr lang="ja-JP" altLang="en-US" sz="1400"/>
              <a:t>スペルタコムギ</a:t>
            </a:r>
            <a:r>
              <a:rPr lang="en-US" altLang="ja-JP" sz="1400" dirty="0"/>
              <a:t> </a:t>
            </a:r>
            <a:r>
              <a:rPr lang="ja-JP" altLang="en-US" sz="1400"/>
              <a:t>など</a:t>
            </a:r>
            <a:endParaRPr kumimoji="1" lang="ja-JP" altLang="en-US" sz="14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CC58FA7-B573-B440-A323-25F18F951747}"/>
              </a:ext>
            </a:extLst>
          </p:cNvPr>
          <p:cNvSpPr txBox="1"/>
          <p:nvPr/>
        </p:nvSpPr>
        <p:spPr>
          <a:xfrm>
            <a:off x="556635" y="3967181"/>
            <a:ext cx="15833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エンマーコムギ</a:t>
            </a:r>
            <a:endParaRPr kumimoji="1" lang="en-US" altLang="ja-JP" sz="1400" dirty="0"/>
          </a:p>
          <a:p>
            <a:r>
              <a:rPr lang="ja-JP" altLang="en-US" sz="1400"/>
              <a:t>デュラムコムギ</a:t>
            </a:r>
            <a:endParaRPr lang="en-US" altLang="ja-JP" sz="1400" dirty="0"/>
          </a:p>
          <a:p>
            <a:r>
              <a:rPr kumimoji="1" lang="ja-JP" altLang="en-US" sz="1400"/>
              <a:t>　　　　　など</a:t>
            </a:r>
          </a:p>
        </p:txBody>
      </p:sp>
    </p:spTree>
    <p:extLst>
      <p:ext uri="{BB962C8B-B14F-4D97-AF65-F5344CB8AC3E}">
        <p14:creationId xmlns:p14="http://schemas.microsoft.com/office/powerpoint/2010/main" val="1393123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AFBF8B08-8F9E-4048-95D2-84827CDC4038}"/>
              </a:ext>
            </a:extLst>
          </p:cNvPr>
          <p:cNvGrpSpPr/>
          <p:nvPr/>
        </p:nvGrpSpPr>
        <p:grpSpPr>
          <a:xfrm>
            <a:off x="1392496" y="1263675"/>
            <a:ext cx="5494644" cy="4951148"/>
            <a:chOff x="2761796" y="1968819"/>
            <a:chExt cx="5482234" cy="4939965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AA22137E-5F21-3C42-A226-A63E502A1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7269"/>
            <a:stretch/>
          </p:blipFill>
          <p:spPr>
            <a:xfrm>
              <a:off x="2761796" y="1968819"/>
              <a:ext cx="4511318" cy="4939965"/>
            </a:xfrm>
            <a:prstGeom prst="rect">
              <a:avLst/>
            </a:prstGeom>
          </p:spPr>
        </p:pic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06AE1B42-4C0D-F349-8BA8-3975953EF63D}"/>
                </a:ext>
              </a:extLst>
            </p:cNvPr>
            <p:cNvSpPr/>
            <p:nvPr/>
          </p:nvSpPr>
          <p:spPr>
            <a:xfrm>
              <a:off x="3298503" y="1968820"/>
              <a:ext cx="3808184" cy="20292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212544FB-9C42-E149-B36D-B4E05893FBAD}"/>
                </a:ext>
              </a:extLst>
            </p:cNvPr>
            <p:cNvSpPr/>
            <p:nvPr/>
          </p:nvSpPr>
          <p:spPr>
            <a:xfrm>
              <a:off x="3290241" y="2427313"/>
              <a:ext cx="4953789" cy="1590661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FAB06186-3223-674B-AE98-ABAE3BEC68A9}"/>
                </a:ext>
              </a:extLst>
            </p:cNvPr>
            <p:cNvSpPr txBox="1"/>
            <p:nvPr/>
          </p:nvSpPr>
          <p:spPr>
            <a:xfrm>
              <a:off x="5121019" y="2662927"/>
              <a:ext cx="2771529" cy="1197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i="1" dirty="0">
                  <a:latin typeface="Helvetica" pitchFamily="2" charset="0"/>
                  <a:ea typeface="Hiragino Sans W4" panose="020B0400000000000000" pitchFamily="34" charset="-128"/>
                </a:rPr>
                <a:t>Aegilops bicornis</a:t>
              </a:r>
            </a:p>
            <a:p>
              <a:r>
                <a:rPr lang="en-US" altLang="ja-JP" b="1" i="1" dirty="0">
                  <a:latin typeface="Helvetica" pitchFamily="2" charset="0"/>
                  <a:ea typeface="Hiragino Sans W4" panose="020B0400000000000000" pitchFamily="34" charset="-128"/>
                </a:rPr>
                <a:t>Aegilops sharonensis</a:t>
              </a:r>
            </a:p>
            <a:p>
              <a:r>
                <a:rPr lang="en-US" altLang="ja-JP" b="1" i="1" dirty="0">
                  <a:latin typeface="Helvetica" pitchFamily="2" charset="0"/>
                  <a:ea typeface="Hiragino Sans W4" panose="020B0400000000000000" pitchFamily="34" charset="-128"/>
                </a:rPr>
                <a:t>Aegilops longissima</a:t>
              </a:r>
            </a:p>
            <a:p>
              <a:r>
                <a:rPr lang="en-US" altLang="ja-JP" b="1" i="1" dirty="0">
                  <a:latin typeface="Helvetica" pitchFamily="2" charset="0"/>
                  <a:ea typeface="Hiragino Sans W4" panose="020B0400000000000000" pitchFamily="34" charset="-128"/>
                </a:rPr>
                <a:t>Aegilops searsii</a:t>
              </a:r>
              <a:endParaRPr lang="ja-JP" altLang="en-US" b="1" i="1">
                <a:latin typeface="Helvetica" pitchFamily="2" charset="0"/>
                <a:ea typeface="Hiragino Sans W4" panose="020B0400000000000000" pitchFamily="34" charset="-128"/>
              </a:endParaRPr>
            </a:p>
          </p:txBody>
        </p:sp>
        <p:sp>
          <p:nvSpPr>
            <p:cNvPr id="19" name="三角形 18">
              <a:extLst>
                <a:ext uri="{FF2B5EF4-FFF2-40B4-BE49-F238E27FC236}">
                  <a16:creationId xmlns:a16="http://schemas.microsoft.com/office/drawing/2014/main" id="{9A479129-FECC-BA45-A058-34E91F33A6B0}"/>
                </a:ext>
              </a:extLst>
            </p:cNvPr>
            <p:cNvSpPr/>
            <p:nvPr/>
          </p:nvSpPr>
          <p:spPr>
            <a:xfrm rot="16200000">
              <a:off x="3481353" y="2373666"/>
              <a:ext cx="1349301" cy="1731525"/>
            </a:xfrm>
            <a:prstGeom prst="triangle">
              <a:avLst>
                <a:gd name="adj" fmla="val 50558"/>
              </a:avLst>
            </a:prstGeom>
            <a:solidFill>
              <a:schemeClr val="accent6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</p:grp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8FCC66A-25D3-0F4B-9E01-64D9384B28D3}"/>
              </a:ext>
            </a:extLst>
          </p:cNvPr>
          <p:cNvSpPr txBox="1"/>
          <p:nvPr/>
        </p:nvSpPr>
        <p:spPr>
          <a:xfrm>
            <a:off x="5350292" y="3473574"/>
            <a:ext cx="174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Helvetica" pitchFamily="2" charset="0"/>
                <a:ea typeface="Hiragino Sans W4" panose="020B0400000000000000" pitchFamily="34" charset="-128"/>
              </a:rPr>
              <a:t>タルホコムギ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9AD9DF0D-15CE-C241-A17D-6BF23DAE7C0C}"/>
              </a:ext>
            </a:extLst>
          </p:cNvPr>
          <p:cNvSpPr txBox="1"/>
          <p:nvPr/>
        </p:nvSpPr>
        <p:spPr>
          <a:xfrm>
            <a:off x="6487274" y="2441436"/>
            <a:ext cx="1952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>
                <a:solidFill>
                  <a:schemeClr val="accent6">
                    <a:lumMod val="50000"/>
                  </a:schemeClr>
                </a:solidFill>
                <a:latin typeface="Helvetica" pitchFamily="2" charset="0"/>
                <a:ea typeface="Hiragino Sans W4" panose="020B0400000000000000" pitchFamily="34" charset="-128"/>
              </a:rPr>
              <a:t>今回の研究対象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14F51562-5EA2-6B43-963B-0E1E7BABF45C}"/>
              </a:ext>
            </a:extLst>
          </p:cNvPr>
          <p:cNvSpPr/>
          <p:nvPr/>
        </p:nvSpPr>
        <p:spPr>
          <a:xfrm>
            <a:off x="6540658" y="6069724"/>
            <a:ext cx="236795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1350" dirty="0">
                <a:latin typeface="Helvetica" pitchFamily="2" charset="0"/>
                <a:ea typeface="Hiragino Sans W4" panose="020B0400000000000000" pitchFamily="34" charset="-128"/>
              </a:rPr>
              <a:t>Bernhardt et al., 2019</a:t>
            </a:r>
            <a:r>
              <a:rPr lang="ja-JP" altLang="en-US" sz="1350">
                <a:latin typeface="Helvetica" pitchFamily="2" charset="0"/>
                <a:ea typeface="Hiragino Sans W4" panose="020B0400000000000000" pitchFamily="34" charset="-128"/>
              </a:rPr>
              <a:t>を改変</a:t>
            </a:r>
            <a:endParaRPr lang="en" altLang="ja-JP" sz="1350" dirty="0">
              <a:latin typeface="Helvetica" pitchFamily="2" charset="0"/>
              <a:ea typeface="Hiragino Sans W4" panose="020B0400000000000000" pitchFamily="34" charset="-128"/>
            </a:endParaRPr>
          </a:p>
        </p:txBody>
      </p:sp>
      <p:sp>
        <p:nvSpPr>
          <p:cNvPr id="30" name="右大かっこ 29">
            <a:extLst>
              <a:ext uri="{FF2B5EF4-FFF2-40B4-BE49-F238E27FC236}">
                <a16:creationId xmlns:a16="http://schemas.microsoft.com/office/drawing/2014/main" id="{FFFF3BA2-2663-7147-B849-62BB45FEEEF1}"/>
              </a:ext>
            </a:extLst>
          </p:cNvPr>
          <p:cNvSpPr/>
          <p:nvPr/>
        </p:nvSpPr>
        <p:spPr>
          <a:xfrm>
            <a:off x="6279502" y="1974851"/>
            <a:ext cx="172445" cy="1200329"/>
          </a:xfrm>
          <a:prstGeom prst="rightBracke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3FE64BA-5DEB-754D-A457-AE79430729CC}"/>
              </a:ext>
            </a:extLst>
          </p:cNvPr>
          <p:cNvSpPr/>
          <p:nvPr/>
        </p:nvSpPr>
        <p:spPr>
          <a:xfrm>
            <a:off x="308482" y="622382"/>
            <a:ext cx="86001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ゲノムシーケンスから、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4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種間の系統関係を調べる</a:t>
            </a:r>
            <a:endParaRPr lang="ja-JP" altLang="ja-JP" sz="280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3726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CF4E24F7-B5BF-8C4A-A43E-76296D5397BD}"/>
              </a:ext>
            </a:extLst>
          </p:cNvPr>
          <p:cNvSpPr/>
          <p:nvPr/>
        </p:nvSpPr>
        <p:spPr>
          <a:xfrm>
            <a:off x="5266481" y="898658"/>
            <a:ext cx="3449255" cy="4583640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66A6996C-E75F-8041-85D0-17E73E69FEA0}"/>
              </a:ext>
            </a:extLst>
          </p:cNvPr>
          <p:cNvSpPr/>
          <p:nvPr/>
        </p:nvSpPr>
        <p:spPr>
          <a:xfrm>
            <a:off x="1632029" y="898658"/>
            <a:ext cx="3507130" cy="458364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2" descr="C:\Users\敦士\Desktop\Emarginata\その他\4-1① (2).JPG">
            <a:extLst>
              <a:ext uri="{FF2B5EF4-FFF2-40B4-BE49-F238E27FC236}">
                <a16:creationId xmlns:a16="http://schemas.microsoft.com/office/drawing/2014/main" id="{7B446884-5DF7-374E-8DE9-FD59B787B7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lum bright="10000" contras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33963" y="950455"/>
            <a:ext cx="713137" cy="4497291"/>
          </a:xfrm>
          <a:prstGeom prst="rect">
            <a:avLst/>
          </a:prstGeom>
          <a:noFill/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20D8776-3D79-F845-89C0-E13A72DE2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561396" y="1381211"/>
            <a:ext cx="703825" cy="406653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BE5973B-21B6-0D42-9DDD-C8F53A283B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137056" y="2224272"/>
            <a:ext cx="519534" cy="3223473"/>
          </a:xfrm>
          <a:prstGeom prst="rect">
            <a:avLst/>
          </a:prstGeom>
        </p:spPr>
      </p:pic>
      <p:pic>
        <p:nvPicPr>
          <p:cNvPr id="7" name="Picture 3" descr="C:\Users\敦士\Desktop\Emarginata\その他\5-3① (7).JPG">
            <a:extLst>
              <a:ext uri="{FF2B5EF4-FFF2-40B4-BE49-F238E27FC236}">
                <a16:creationId xmlns:a16="http://schemas.microsoft.com/office/drawing/2014/main" id="{CE2D9E67-2D80-B348-B955-BF074B741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lum bright="10000" contrast="20000"/>
          </a:blip>
          <a:srcRect/>
          <a:stretch>
            <a:fillRect/>
          </a:stretch>
        </p:blipFill>
        <p:spPr bwMode="auto">
          <a:xfrm>
            <a:off x="3973115" y="1953981"/>
            <a:ext cx="589565" cy="3493764"/>
          </a:xfrm>
          <a:prstGeom prst="rect">
            <a:avLst/>
          </a:prstGeom>
          <a:noFill/>
        </p:spPr>
      </p:pic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1205D755-312E-B84C-8601-94D0ACE25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781087"/>
              </p:ext>
            </p:extLst>
          </p:nvPr>
        </p:nvGraphicFramePr>
        <p:xfrm>
          <a:off x="1558725" y="5482297"/>
          <a:ext cx="728047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0119">
                  <a:extLst>
                    <a:ext uri="{9D8B030D-6E8A-4147-A177-3AD203B41FA5}">
                      <a16:colId xmlns:a16="http://schemas.microsoft.com/office/drawing/2014/main" val="2513292470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85177622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855995016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2723464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bicornis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BIC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sharonensis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SHA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longissima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LON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searsii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SEA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820124"/>
                  </a:ext>
                </a:extLst>
              </a:tr>
            </a:tbl>
          </a:graphicData>
        </a:graphic>
      </p:graphicFrame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71A5F12-4067-2941-A6F8-1239DE0173BA}"/>
              </a:ext>
            </a:extLst>
          </p:cNvPr>
          <p:cNvSpPr/>
          <p:nvPr/>
        </p:nvSpPr>
        <p:spPr>
          <a:xfrm>
            <a:off x="290884" y="295967"/>
            <a:ext cx="58355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穂形態は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2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つのタイプに分かれる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FE02A99-0CA7-2A45-8E14-956C9A68F758}"/>
              </a:ext>
            </a:extLst>
          </p:cNvPr>
          <p:cNvSpPr/>
          <p:nvPr/>
        </p:nvSpPr>
        <p:spPr>
          <a:xfrm>
            <a:off x="2209909" y="6070521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芒ありタイプ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B7AEACB-46E0-D04B-8977-0CE3A8698916}"/>
              </a:ext>
            </a:extLst>
          </p:cNvPr>
          <p:cNvSpPr/>
          <p:nvPr/>
        </p:nvSpPr>
        <p:spPr>
          <a:xfrm>
            <a:off x="5857586" y="6077320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芒なしタイプ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36E7009-E63B-8E47-ABC6-9FB6C442DD6C}"/>
              </a:ext>
            </a:extLst>
          </p:cNvPr>
          <p:cNvSpPr txBox="1"/>
          <p:nvPr/>
        </p:nvSpPr>
        <p:spPr>
          <a:xfrm>
            <a:off x="1469137" y="2966076"/>
            <a:ext cx="4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Hiragino Sans W4" panose="020B0400000000000000" pitchFamily="34" charset="-128"/>
                <a:ea typeface="Hiragino Sans W4" panose="020B0400000000000000" pitchFamily="34" charset="-128"/>
              </a:rPr>
              <a:t>芒</a:t>
            </a: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1AECE540-5302-F14C-A0CF-20E7F0726F28}"/>
              </a:ext>
            </a:extLst>
          </p:cNvPr>
          <p:cNvCxnSpPr/>
          <p:nvPr/>
        </p:nvCxnSpPr>
        <p:spPr>
          <a:xfrm>
            <a:off x="1911777" y="3199100"/>
            <a:ext cx="380010" cy="215378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11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EF58944-80DE-3748-8BE3-0302B5A09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04" y="1755076"/>
            <a:ext cx="7199578" cy="3889058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E4BC634-D73A-A646-8B8E-F75C8A9092AE}"/>
              </a:ext>
            </a:extLst>
          </p:cNvPr>
          <p:cNvSpPr/>
          <p:nvPr/>
        </p:nvSpPr>
        <p:spPr>
          <a:xfrm>
            <a:off x="7675810" y="5769917"/>
            <a:ext cx="1406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Ohta et al., 2017 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5C04E19-F254-E74C-AE67-928A8C417143}"/>
              </a:ext>
            </a:extLst>
          </p:cNvPr>
          <p:cNvSpPr/>
          <p:nvPr/>
        </p:nvSpPr>
        <p:spPr>
          <a:xfrm>
            <a:off x="292027" y="361866"/>
            <a:ext cx="49017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4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種の分布地域は地中海周辺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70039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EF58944-80DE-3748-8BE3-0302B5A09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04" y="1755076"/>
            <a:ext cx="7199578" cy="3889058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E4BC634-D73A-A646-8B8E-F75C8A9092AE}"/>
              </a:ext>
            </a:extLst>
          </p:cNvPr>
          <p:cNvSpPr/>
          <p:nvPr/>
        </p:nvSpPr>
        <p:spPr>
          <a:xfrm>
            <a:off x="7675810" y="5769917"/>
            <a:ext cx="1406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Ohta et al., 2017 </a:t>
            </a:r>
          </a:p>
        </p:txBody>
      </p: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2AFDE33-7F8A-4046-B2EA-97A904243F0C}"/>
              </a:ext>
            </a:extLst>
          </p:cNvPr>
          <p:cNvSpPr/>
          <p:nvPr/>
        </p:nvSpPr>
        <p:spPr>
          <a:xfrm>
            <a:off x="1757017" y="3422561"/>
            <a:ext cx="2126696" cy="373115"/>
          </a:xfrm>
          <a:custGeom>
            <a:avLst/>
            <a:gdLst>
              <a:gd name="connsiteX0" fmla="*/ 89614 w 2835594"/>
              <a:gd name="connsiteY0" fmla="*/ 127458 h 497487"/>
              <a:gd name="connsiteX1" fmla="*/ 34750 w 2835594"/>
              <a:gd name="connsiteY1" fmla="*/ 292050 h 497487"/>
              <a:gd name="connsiteX2" fmla="*/ 674830 w 2835594"/>
              <a:gd name="connsiteY2" fmla="*/ 493218 h 497487"/>
              <a:gd name="connsiteX3" fmla="*/ 1168606 w 2835594"/>
              <a:gd name="connsiteY3" fmla="*/ 420066 h 497487"/>
              <a:gd name="connsiteX4" fmla="*/ 1552654 w 2835594"/>
              <a:gd name="connsiteY4" fmla="*/ 310338 h 497487"/>
              <a:gd name="connsiteX5" fmla="*/ 1845262 w 2835594"/>
              <a:gd name="connsiteY5" fmla="*/ 346914 h 497487"/>
              <a:gd name="connsiteX6" fmla="*/ 2302462 w 2835594"/>
              <a:gd name="connsiteY6" fmla="*/ 438354 h 497487"/>
              <a:gd name="connsiteX7" fmla="*/ 2723086 w 2835594"/>
              <a:gd name="connsiteY7" fmla="*/ 401778 h 497487"/>
              <a:gd name="connsiteX8" fmla="*/ 2832814 w 2835594"/>
              <a:gd name="connsiteY8" fmla="*/ 72594 h 497487"/>
              <a:gd name="connsiteX9" fmla="*/ 2777950 w 2835594"/>
              <a:gd name="connsiteY9" fmla="*/ 17730 h 497487"/>
              <a:gd name="connsiteX10" fmla="*/ 2521918 w 2835594"/>
              <a:gd name="connsiteY10" fmla="*/ 310338 h 497487"/>
              <a:gd name="connsiteX11" fmla="*/ 1991566 w 2835594"/>
              <a:gd name="connsiteY11" fmla="*/ 255474 h 497487"/>
              <a:gd name="connsiteX12" fmla="*/ 1570942 w 2835594"/>
              <a:gd name="connsiteY12" fmla="*/ 127458 h 497487"/>
              <a:gd name="connsiteX13" fmla="*/ 1113742 w 2835594"/>
              <a:gd name="connsiteY13" fmla="*/ 273762 h 497487"/>
              <a:gd name="connsiteX14" fmla="*/ 857710 w 2835594"/>
              <a:gd name="connsiteY14" fmla="*/ 346914 h 497487"/>
              <a:gd name="connsiteX15" fmla="*/ 382222 w 2835594"/>
              <a:gd name="connsiteY15" fmla="*/ 310338 h 497487"/>
              <a:gd name="connsiteX16" fmla="*/ 126190 w 2835594"/>
              <a:gd name="connsiteY16" fmla="*/ 164034 h 497487"/>
              <a:gd name="connsiteX17" fmla="*/ 89614 w 2835594"/>
              <a:gd name="connsiteY17" fmla="*/ 127458 h 497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35594" h="497487">
                <a:moveTo>
                  <a:pt x="89614" y="127458"/>
                </a:moveTo>
                <a:cubicBezTo>
                  <a:pt x="74374" y="148794"/>
                  <a:pt x="-62786" y="231090"/>
                  <a:pt x="34750" y="292050"/>
                </a:cubicBezTo>
                <a:cubicBezTo>
                  <a:pt x="132286" y="353010"/>
                  <a:pt x="485854" y="471882"/>
                  <a:pt x="674830" y="493218"/>
                </a:cubicBezTo>
                <a:cubicBezTo>
                  <a:pt x="863806" y="514554"/>
                  <a:pt x="1022302" y="450546"/>
                  <a:pt x="1168606" y="420066"/>
                </a:cubicBezTo>
                <a:cubicBezTo>
                  <a:pt x="1314910" y="389586"/>
                  <a:pt x="1439878" y="322530"/>
                  <a:pt x="1552654" y="310338"/>
                </a:cubicBezTo>
                <a:cubicBezTo>
                  <a:pt x="1665430" y="298146"/>
                  <a:pt x="1720294" y="325578"/>
                  <a:pt x="1845262" y="346914"/>
                </a:cubicBezTo>
                <a:cubicBezTo>
                  <a:pt x="1970230" y="368250"/>
                  <a:pt x="2156158" y="429210"/>
                  <a:pt x="2302462" y="438354"/>
                </a:cubicBezTo>
                <a:cubicBezTo>
                  <a:pt x="2448766" y="447498"/>
                  <a:pt x="2634694" y="462738"/>
                  <a:pt x="2723086" y="401778"/>
                </a:cubicBezTo>
                <a:cubicBezTo>
                  <a:pt x="2811478" y="340818"/>
                  <a:pt x="2832814" y="72594"/>
                  <a:pt x="2832814" y="72594"/>
                </a:cubicBezTo>
                <a:cubicBezTo>
                  <a:pt x="2841958" y="8586"/>
                  <a:pt x="2829766" y="-21894"/>
                  <a:pt x="2777950" y="17730"/>
                </a:cubicBezTo>
                <a:cubicBezTo>
                  <a:pt x="2726134" y="57354"/>
                  <a:pt x="2652982" y="270714"/>
                  <a:pt x="2521918" y="310338"/>
                </a:cubicBezTo>
                <a:cubicBezTo>
                  <a:pt x="2390854" y="349962"/>
                  <a:pt x="2150062" y="285954"/>
                  <a:pt x="1991566" y="255474"/>
                </a:cubicBezTo>
                <a:cubicBezTo>
                  <a:pt x="1833070" y="224994"/>
                  <a:pt x="1717246" y="124410"/>
                  <a:pt x="1570942" y="127458"/>
                </a:cubicBezTo>
                <a:cubicBezTo>
                  <a:pt x="1424638" y="130506"/>
                  <a:pt x="1232614" y="237186"/>
                  <a:pt x="1113742" y="273762"/>
                </a:cubicBezTo>
                <a:cubicBezTo>
                  <a:pt x="994870" y="310338"/>
                  <a:pt x="979630" y="340818"/>
                  <a:pt x="857710" y="346914"/>
                </a:cubicBezTo>
                <a:cubicBezTo>
                  <a:pt x="735790" y="353010"/>
                  <a:pt x="504142" y="340818"/>
                  <a:pt x="382222" y="310338"/>
                </a:cubicBezTo>
                <a:cubicBezTo>
                  <a:pt x="260302" y="279858"/>
                  <a:pt x="178006" y="188418"/>
                  <a:pt x="126190" y="164034"/>
                </a:cubicBezTo>
                <a:cubicBezTo>
                  <a:pt x="74374" y="139650"/>
                  <a:pt x="104854" y="106122"/>
                  <a:pt x="89614" y="127458"/>
                </a:cubicBezTo>
                <a:close/>
              </a:path>
            </a:pathLst>
          </a:cu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8" name="フリーフォーム 7">
            <a:extLst>
              <a:ext uri="{FF2B5EF4-FFF2-40B4-BE49-F238E27FC236}">
                <a16:creationId xmlns:a16="http://schemas.microsoft.com/office/drawing/2014/main" id="{70E0F9B3-FF15-564A-8445-305D0C47391F}"/>
              </a:ext>
            </a:extLst>
          </p:cNvPr>
          <p:cNvSpPr/>
          <p:nvPr/>
        </p:nvSpPr>
        <p:spPr>
          <a:xfrm>
            <a:off x="5589455" y="2285841"/>
            <a:ext cx="885015" cy="1644944"/>
          </a:xfrm>
          <a:custGeom>
            <a:avLst/>
            <a:gdLst>
              <a:gd name="connsiteX0" fmla="*/ 978162 w 1180020"/>
              <a:gd name="connsiteY0" fmla="*/ 15453 h 2193259"/>
              <a:gd name="connsiteX1" fmla="*/ 813570 w 1180020"/>
              <a:gd name="connsiteY1" fmla="*/ 362925 h 2193259"/>
              <a:gd name="connsiteX2" fmla="*/ 520962 w 1180020"/>
              <a:gd name="connsiteY2" fmla="*/ 1112733 h 2193259"/>
              <a:gd name="connsiteX3" fmla="*/ 155202 w 1180020"/>
              <a:gd name="connsiteY3" fmla="*/ 1953981 h 2193259"/>
              <a:gd name="connsiteX4" fmla="*/ 8898 w 1180020"/>
              <a:gd name="connsiteY4" fmla="*/ 2191725 h 2193259"/>
              <a:gd name="connsiteX5" fmla="*/ 392946 w 1180020"/>
              <a:gd name="connsiteY5" fmla="*/ 2027133 h 2193259"/>
              <a:gd name="connsiteX6" fmla="*/ 667266 w 1180020"/>
              <a:gd name="connsiteY6" fmla="*/ 1496781 h 2193259"/>
              <a:gd name="connsiteX7" fmla="*/ 923298 w 1180020"/>
              <a:gd name="connsiteY7" fmla="*/ 673821 h 2193259"/>
              <a:gd name="connsiteX8" fmla="*/ 1179330 w 1180020"/>
              <a:gd name="connsiteY8" fmla="*/ 125181 h 2193259"/>
              <a:gd name="connsiteX9" fmla="*/ 978162 w 1180020"/>
              <a:gd name="connsiteY9" fmla="*/ 15453 h 2193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0020" h="2193259">
                <a:moveTo>
                  <a:pt x="978162" y="15453"/>
                </a:moveTo>
                <a:cubicBezTo>
                  <a:pt x="917202" y="55077"/>
                  <a:pt x="889770" y="180045"/>
                  <a:pt x="813570" y="362925"/>
                </a:cubicBezTo>
                <a:cubicBezTo>
                  <a:pt x="737370" y="545805"/>
                  <a:pt x="630690" y="847557"/>
                  <a:pt x="520962" y="1112733"/>
                </a:cubicBezTo>
                <a:cubicBezTo>
                  <a:pt x="411234" y="1377909"/>
                  <a:pt x="240546" y="1774149"/>
                  <a:pt x="155202" y="1953981"/>
                </a:cubicBezTo>
                <a:cubicBezTo>
                  <a:pt x="69858" y="2133813"/>
                  <a:pt x="-30726" y="2179533"/>
                  <a:pt x="8898" y="2191725"/>
                </a:cubicBezTo>
                <a:cubicBezTo>
                  <a:pt x="48522" y="2203917"/>
                  <a:pt x="283218" y="2142957"/>
                  <a:pt x="392946" y="2027133"/>
                </a:cubicBezTo>
                <a:cubicBezTo>
                  <a:pt x="502674" y="1911309"/>
                  <a:pt x="578874" y="1722333"/>
                  <a:pt x="667266" y="1496781"/>
                </a:cubicBezTo>
                <a:cubicBezTo>
                  <a:pt x="755658" y="1271229"/>
                  <a:pt x="837954" y="902421"/>
                  <a:pt x="923298" y="673821"/>
                </a:cubicBezTo>
                <a:cubicBezTo>
                  <a:pt x="1008642" y="445221"/>
                  <a:pt x="1167138" y="237957"/>
                  <a:pt x="1179330" y="125181"/>
                </a:cubicBezTo>
                <a:cubicBezTo>
                  <a:pt x="1191522" y="12405"/>
                  <a:pt x="1039122" y="-24171"/>
                  <a:pt x="978162" y="15453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F83A4D9-5FCC-154A-BE3C-809C42B2120F}"/>
              </a:ext>
            </a:extLst>
          </p:cNvPr>
          <p:cNvSpPr/>
          <p:nvPr/>
        </p:nvSpPr>
        <p:spPr>
          <a:xfrm>
            <a:off x="1849798" y="3773454"/>
            <a:ext cx="14205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b="1" i="1" dirty="0">
                <a:solidFill>
                  <a:schemeClr val="accent6"/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Ae. </a:t>
            </a:r>
            <a:r>
              <a:rPr lang="en-US" altLang="ja-JP" sz="1600" b="1" i="1" dirty="0" err="1">
                <a:solidFill>
                  <a:schemeClr val="accent6"/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bicornis</a:t>
            </a:r>
            <a:endParaRPr lang="en-US" altLang="ja-JP" sz="1600" b="1" i="1" dirty="0">
              <a:solidFill>
                <a:schemeClr val="accent6"/>
              </a:solidFill>
              <a:latin typeface="Hiragino Maru Gothic ProN W4" charset="-128"/>
              <a:ea typeface="Hiragino Maru Gothic ProN W4" charset="-128"/>
              <a:cs typeface="Hiragino Maru Gothic ProN W4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551AAA-5DCA-A743-B8EA-CA5A57035BE3}"/>
              </a:ext>
            </a:extLst>
          </p:cNvPr>
          <p:cNvSpPr/>
          <p:nvPr/>
        </p:nvSpPr>
        <p:spPr>
          <a:xfrm>
            <a:off x="5319816" y="1947287"/>
            <a:ext cx="18437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b="1" i="1" dirty="0">
                <a:solidFill>
                  <a:schemeClr val="accent5"/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Ae. sharonensis</a:t>
            </a:r>
          </a:p>
        </p:txBody>
      </p:sp>
      <p:pic>
        <p:nvPicPr>
          <p:cNvPr id="11" name="Picture 3" descr="C:\Users\敦士\Desktop\Emarginata\その他\5-3① (7).JPG">
            <a:extLst>
              <a:ext uri="{FF2B5EF4-FFF2-40B4-BE49-F238E27FC236}">
                <a16:creationId xmlns:a16="http://schemas.microsoft.com/office/drawing/2014/main" id="{8B87DF51-67B8-C04F-89C3-543F102BD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lum bright="10000" contras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6046" y="1718828"/>
            <a:ext cx="591748" cy="3506704"/>
          </a:xfrm>
          <a:prstGeom prst="rect">
            <a:avLst/>
          </a:prstGeom>
          <a:noFill/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5C04E19-F254-E74C-AE67-928A8C417143}"/>
              </a:ext>
            </a:extLst>
          </p:cNvPr>
          <p:cNvSpPr/>
          <p:nvPr/>
        </p:nvSpPr>
        <p:spPr>
          <a:xfrm>
            <a:off x="292027" y="361866"/>
            <a:ext cx="68715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芒ありタイプは沿岸地域に分布している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46716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EF58944-80DE-3748-8BE3-0302B5A09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04" y="1755076"/>
            <a:ext cx="7199578" cy="3889058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E4BC634-D73A-A646-8B8E-F75C8A9092AE}"/>
              </a:ext>
            </a:extLst>
          </p:cNvPr>
          <p:cNvSpPr/>
          <p:nvPr/>
        </p:nvSpPr>
        <p:spPr>
          <a:xfrm>
            <a:off x="7675810" y="5769917"/>
            <a:ext cx="140615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Maru Gothic ProN W4" charset="-128"/>
                <a:ea typeface="Hiragino Maru Gothic ProN W4" charset="-128"/>
                <a:cs typeface="Hiragino Maru Gothic ProN W4" charset="-128"/>
              </a:rPr>
              <a:t>Ohta et al., 2017 </a:t>
            </a:r>
          </a:p>
        </p:txBody>
      </p:sp>
      <p:sp>
        <p:nvSpPr>
          <p:cNvPr id="12" name="フリーフォーム 11">
            <a:extLst>
              <a:ext uri="{FF2B5EF4-FFF2-40B4-BE49-F238E27FC236}">
                <a16:creationId xmlns:a16="http://schemas.microsoft.com/office/drawing/2014/main" id="{7172E524-1527-154A-A11E-94CCE0E7DD89}"/>
              </a:ext>
            </a:extLst>
          </p:cNvPr>
          <p:cNvSpPr/>
          <p:nvPr/>
        </p:nvSpPr>
        <p:spPr>
          <a:xfrm>
            <a:off x="5538322" y="2233369"/>
            <a:ext cx="965394" cy="2766560"/>
          </a:xfrm>
          <a:custGeom>
            <a:avLst/>
            <a:gdLst>
              <a:gd name="connsiteX0" fmla="*/ 1137779 w 1287192"/>
              <a:gd name="connsiteY0" fmla="*/ 12263 h 3688747"/>
              <a:gd name="connsiteX1" fmla="*/ 826883 w 1287192"/>
              <a:gd name="connsiteY1" fmla="*/ 195143 h 3688747"/>
              <a:gd name="connsiteX2" fmla="*/ 515987 w 1287192"/>
              <a:gd name="connsiteY2" fmla="*/ 1328999 h 3688747"/>
              <a:gd name="connsiteX3" fmla="*/ 3923 w 1287192"/>
              <a:gd name="connsiteY3" fmla="*/ 2353127 h 3688747"/>
              <a:gd name="connsiteX4" fmla="*/ 296531 w 1287192"/>
              <a:gd name="connsiteY4" fmla="*/ 3176087 h 3688747"/>
              <a:gd name="connsiteX5" fmla="*/ 607427 w 1287192"/>
              <a:gd name="connsiteY5" fmla="*/ 3688151 h 3688747"/>
              <a:gd name="connsiteX6" fmla="*/ 1101203 w 1287192"/>
              <a:gd name="connsiteY6" fmla="*/ 3267527 h 3688747"/>
              <a:gd name="connsiteX7" fmla="*/ 1284083 w 1287192"/>
              <a:gd name="connsiteY7" fmla="*/ 2755463 h 3688747"/>
              <a:gd name="connsiteX8" fmla="*/ 973187 w 1287192"/>
              <a:gd name="connsiteY8" fmla="*/ 2243399 h 3688747"/>
              <a:gd name="connsiteX9" fmla="*/ 881747 w 1287192"/>
              <a:gd name="connsiteY9" fmla="*/ 1639895 h 3688747"/>
              <a:gd name="connsiteX10" fmla="*/ 1137779 w 1287192"/>
              <a:gd name="connsiteY10" fmla="*/ 634055 h 3688747"/>
              <a:gd name="connsiteX11" fmla="*/ 1192643 w 1287192"/>
              <a:gd name="connsiteY11" fmla="*/ 85415 h 3688747"/>
              <a:gd name="connsiteX12" fmla="*/ 1137779 w 1287192"/>
              <a:gd name="connsiteY12" fmla="*/ 12263 h 3688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87192" h="3688747">
                <a:moveTo>
                  <a:pt x="1137779" y="12263"/>
                </a:moveTo>
                <a:cubicBezTo>
                  <a:pt x="1076819" y="30551"/>
                  <a:pt x="930515" y="-24313"/>
                  <a:pt x="826883" y="195143"/>
                </a:cubicBezTo>
                <a:cubicBezTo>
                  <a:pt x="723251" y="414599"/>
                  <a:pt x="653147" y="969335"/>
                  <a:pt x="515987" y="1328999"/>
                </a:cubicBezTo>
                <a:cubicBezTo>
                  <a:pt x="378827" y="1688663"/>
                  <a:pt x="40499" y="2045279"/>
                  <a:pt x="3923" y="2353127"/>
                </a:cubicBezTo>
                <a:cubicBezTo>
                  <a:pt x="-32653" y="2660975"/>
                  <a:pt x="195947" y="2953583"/>
                  <a:pt x="296531" y="3176087"/>
                </a:cubicBezTo>
                <a:cubicBezTo>
                  <a:pt x="397115" y="3398591"/>
                  <a:pt x="473315" y="3672911"/>
                  <a:pt x="607427" y="3688151"/>
                </a:cubicBezTo>
                <a:cubicBezTo>
                  <a:pt x="741539" y="3703391"/>
                  <a:pt x="988427" y="3422975"/>
                  <a:pt x="1101203" y="3267527"/>
                </a:cubicBezTo>
                <a:cubicBezTo>
                  <a:pt x="1213979" y="3112079"/>
                  <a:pt x="1305419" y="2926151"/>
                  <a:pt x="1284083" y="2755463"/>
                </a:cubicBezTo>
                <a:cubicBezTo>
                  <a:pt x="1262747" y="2584775"/>
                  <a:pt x="1040243" y="2429327"/>
                  <a:pt x="973187" y="2243399"/>
                </a:cubicBezTo>
                <a:cubicBezTo>
                  <a:pt x="906131" y="2057471"/>
                  <a:pt x="854315" y="1908119"/>
                  <a:pt x="881747" y="1639895"/>
                </a:cubicBezTo>
                <a:cubicBezTo>
                  <a:pt x="909179" y="1371671"/>
                  <a:pt x="1085963" y="893135"/>
                  <a:pt x="1137779" y="634055"/>
                </a:cubicBezTo>
                <a:cubicBezTo>
                  <a:pt x="1189595" y="374975"/>
                  <a:pt x="1189595" y="189047"/>
                  <a:pt x="1192643" y="85415"/>
                </a:cubicBezTo>
                <a:cubicBezTo>
                  <a:pt x="1195691" y="-18217"/>
                  <a:pt x="1198739" y="-6025"/>
                  <a:pt x="1137779" y="12263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1B7EB374-402A-354E-A24A-BDBF99FFD8F2}"/>
              </a:ext>
            </a:extLst>
          </p:cNvPr>
          <p:cNvSpPr/>
          <p:nvPr/>
        </p:nvSpPr>
        <p:spPr>
          <a:xfrm>
            <a:off x="6789420" y="2750058"/>
            <a:ext cx="233172" cy="2331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D7598861-42CC-A34B-A734-937DED52CD54}"/>
              </a:ext>
            </a:extLst>
          </p:cNvPr>
          <p:cNvSpPr/>
          <p:nvPr/>
        </p:nvSpPr>
        <p:spPr>
          <a:xfrm>
            <a:off x="7178040" y="3358134"/>
            <a:ext cx="233172" cy="2331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5" name="フリーフォーム 14">
            <a:extLst>
              <a:ext uri="{FF2B5EF4-FFF2-40B4-BE49-F238E27FC236}">
                <a16:creationId xmlns:a16="http://schemas.microsoft.com/office/drawing/2014/main" id="{8103B83E-8245-7C42-A090-9ECA63208F6D}"/>
              </a:ext>
            </a:extLst>
          </p:cNvPr>
          <p:cNvSpPr/>
          <p:nvPr/>
        </p:nvSpPr>
        <p:spPr>
          <a:xfrm>
            <a:off x="6102908" y="1938741"/>
            <a:ext cx="1618109" cy="2339506"/>
          </a:xfrm>
          <a:custGeom>
            <a:avLst/>
            <a:gdLst>
              <a:gd name="connsiteX0" fmla="*/ 2140645 w 2157478"/>
              <a:gd name="connsiteY0" fmla="*/ 185644 h 3119341"/>
              <a:gd name="connsiteX1" fmla="*/ 1957765 w 2157478"/>
              <a:gd name="connsiteY1" fmla="*/ 39340 h 3119341"/>
              <a:gd name="connsiteX2" fmla="*/ 1043365 w 2157478"/>
              <a:gd name="connsiteY2" fmla="*/ 880588 h 3119341"/>
              <a:gd name="connsiteX3" fmla="*/ 293557 w 2157478"/>
              <a:gd name="connsiteY3" fmla="*/ 2307052 h 3119341"/>
              <a:gd name="connsiteX4" fmla="*/ 37525 w 2157478"/>
              <a:gd name="connsiteY4" fmla="*/ 3056860 h 3119341"/>
              <a:gd name="connsiteX5" fmla="*/ 1043365 w 2157478"/>
              <a:gd name="connsiteY5" fmla="*/ 3001996 h 3119341"/>
              <a:gd name="connsiteX6" fmla="*/ 1921189 w 2157478"/>
              <a:gd name="connsiteY6" fmla="*/ 2398492 h 3119341"/>
              <a:gd name="connsiteX7" fmla="*/ 2122357 w 2157478"/>
              <a:gd name="connsiteY7" fmla="*/ 606268 h 3119341"/>
              <a:gd name="connsiteX8" fmla="*/ 2140645 w 2157478"/>
              <a:gd name="connsiteY8" fmla="*/ 185644 h 3119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7478" h="3119341">
                <a:moveTo>
                  <a:pt x="2140645" y="185644"/>
                </a:moveTo>
                <a:cubicBezTo>
                  <a:pt x="2113213" y="91156"/>
                  <a:pt x="2140645" y="-76484"/>
                  <a:pt x="1957765" y="39340"/>
                </a:cubicBezTo>
                <a:cubicBezTo>
                  <a:pt x="1774885" y="155164"/>
                  <a:pt x="1320733" y="502636"/>
                  <a:pt x="1043365" y="880588"/>
                </a:cubicBezTo>
                <a:cubicBezTo>
                  <a:pt x="765997" y="1258540"/>
                  <a:pt x="461197" y="1944340"/>
                  <a:pt x="293557" y="2307052"/>
                </a:cubicBezTo>
                <a:cubicBezTo>
                  <a:pt x="125917" y="2669764"/>
                  <a:pt x="-87443" y="2941036"/>
                  <a:pt x="37525" y="3056860"/>
                </a:cubicBezTo>
                <a:cubicBezTo>
                  <a:pt x="162493" y="3172684"/>
                  <a:pt x="729421" y="3111724"/>
                  <a:pt x="1043365" y="3001996"/>
                </a:cubicBezTo>
                <a:cubicBezTo>
                  <a:pt x="1357309" y="2892268"/>
                  <a:pt x="1741357" y="2797780"/>
                  <a:pt x="1921189" y="2398492"/>
                </a:cubicBezTo>
                <a:cubicBezTo>
                  <a:pt x="2101021" y="1999204"/>
                  <a:pt x="2082733" y="978124"/>
                  <a:pt x="2122357" y="606268"/>
                </a:cubicBezTo>
                <a:cubicBezTo>
                  <a:pt x="2161981" y="234412"/>
                  <a:pt x="2168077" y="280132"/>
                  <a:pt x="2140645" y="185644"/>
                </a:cubicBezTo>
                <a:close/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C280316-280D-B14C-BB38-57BF3B68BAEA}"/>
              </a:ext>
            </a:extLst>
          </p:cNvPr>
          <p:cNvSpPr/>
          <p:nvPr/>
        </p:nvSpPr>
        <p:spPr>
          <a:xfrm>
            <a:off x="6237457" y="4653556"/>
            <a:ext cx="1633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b="1" i="1" dirty="0">
                <a:solidFill>
                  <a:srgbClr val="FF0000"/>
                </a:solidFill>
                <a:latin typeface="Helvetica" pitchFamily="2" charset="0"/>
                <a:ea typeface="Hiragino Maru Gothic ProN W4" charset="-128"/>
                <a:cs typeface="Hiragino Maru Gothic ProN W4" charset="-128"/>
              </a:rPr>
              <a:t>Ae. longissima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E31E1F9F-71D5-FA46-87E7-EE50E0F24AB8}"/>
              </a:ext>
            </a:extLst>
          </p:cNvPr>
          <p:cNvSpPr/>
          <p:nvPr/>
        </p:nvSpPr>
        <p:spPr>
          <a:xfrm>
            <a:off x="6763236" y="4136920"/>
            <a:ext cx="12121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b="1" i="1" dirty="0">
                <a:solidFill>
                  <a:schemeClr val="accent2"/>
                </a:solidFill>
                <a:latin typeface="Helvetica" pitchFamily="2" charset="0"/>
                <a:ea typeface="Hiragino Maru Gothic ProN W4" charset="-128"/>
                <a:cs typeface="Hiragino Maru Gothic ProN W4" charset="-128"/>
              </a:rPr>
              <a:t>Ae. </a:t>
            </a:r>
            <a:r>
              <a:rPr lang="en-US" altLang="ja-JP" sz="1600" b="1" i="1" dirty="0" err="1">
                <a:solidFill>
                  <a:schemeClr val="accent2"/>
                </a:solidFill>
                <a:latin typeface="Helvetica" pitchFamily="2" charset="0"/>
                <a:ea typeface="Hiragino Maru Gothic ProN W4" charset="-128"/>
                <a:cs typeface="Hiragino Maru Gothic ProN W4" charset="-128"/>
              </a:rPr>
              <a:t>searsii</a:t>
            </a:r>
            <a:endParaRPr lang="en-US" altLang="ja-JP" sz="1600" b="1" i="1" dirty="0">
              <a:solidFill>
                <a:schemeClr val="accent2"/>
              </a:solidFill>
              <a:latin typeface="Helvetica" pitchFamily="2" charset="0"/>
              <a:ea typeface="Hiragino Maru Gothic ProN W4" charset="-128"/>
              <a:cs typeface="Hiragino Maru Gothic ProN W4" charset="-128"/>
            </a:endParaRPr>
          </a:p>
        </p:txBody>
      </p:sp>
      <p:pic>
        <p:nvPicPr>
          <p:cNvPr id="18" name="Picture 2" descr="C:\Users\敦士\Desktop\Emarginata\その他\4-1① (2).JPG">
            <a:extLst>
              <a:ext uri="{FF2B5EF4-FFF2-40B4-BE49-F238E27FC236}">
                <a16:creationId xmlns:a16="http://schemas.microsoft.com/office/drawing/2014/main" id="{A54F3E03-F05F-AF48-9546-40AFCFD7A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lum bright="10000" contras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5431"/>
          <a:stretch>
            <a:fillRect/>
          </a:stretch>
        </p:blipFill>
        <p:spPr bwMode="auto">
          <a:xfrm>
            <a:off x="8257159" y="1992225"/>
            <a:ext cx="633857" cy="3414760"/>
          </a:xfrm>
          <a:prstGeom prst="rect">
            <a:avLst/>
          </a:prstGeom>
          <a:noFill/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77F2C57D-DD87-6F4B-95EA-849C31A76CD2}"/>
              </a:ext>
            </a:extLst>
          </p:cNvPr>
          <p:cNvSpPr/>
          <p:nvPr/>
        </p:nvSpPr>
        <p:spPr>
          <a:xfrm>
            <a:off x="292027" y="361866"/>
            <a:ext cx="71191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芒なしタイプは内陸地域まで分布している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5943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CF4E24F7-B5BF-8C4A-A43E-76296D5397BD}"/>
              </a:ext>
            </a:extLst>
          </p:cNvPr>
          <p:cNvSpPr/>
          <p:nvPr/>
        </p:nvSpPr>
        <p:spPr>
          <a:xfrm>
            <a:off x="5266481" y="752354"/>
            <a:ext cx="3449255" cy="4583640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66A6996C-E75F-8041-85D0-17E73E69FEA0}"/>
              </a:ext>
            </a:extLst>
          </p:cNvPr>
          <p:cNvSpPr/>
          <p:nvPr/>
        </p:nvSpPr>
        <p:spPr>
          <a:xfrm>
            <a:off x="1632029" y="752354"/>
            <a:ext cx="3507130" cy="458364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2" descr="C:\Users\敦士\Desktop\Emarginata\その他\4-1① (2).JPG">
            <a:extLst>
              <a:ext uri="{FF2B5EF4-FFF2-40B4-BE49-F238E27FC236}">
                <a16:creationId xmlns:a16="http://schemas.microsoft.com/office/drawing/2014/main" id="{7B446884-5DF7-374E-8DE9-FD59B787B7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lum bright="10000" contras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33963" y="804151"/>
            <a:ext cx="713137" cy="4497291"/>
          </a:xfrm>
          <a:prstGeom prst="rect">
            <a:avLst/>
          </a:prstGeom>
          <a:noFill/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20D8776-3D79-F845-89C0-E13A72DE2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561396" y="1234907"/>
            <a:ext cx="703825" cy="406653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BE5973B-21B6-0D42-9DDD-C8F53A283B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137056" y="2077968"/>
            <a:ext cx="519534" cy="3223473"/>
          </a:xfrm>
          <a:prstGeom prst="rect">
            <a:avLst/>
          </a:prstGeom>
        </p:spPr>
      </p:pic>
      <p:pic>
        <p:nvPicPr>
          <p:cNvPr id="7" name="Picture 3" descr="C:\Users\敦士\Desktop\Emarginata\その他\5-3① (7).JPG">
            <a:extLst>
              <a:ext uri="{FF2B5EF4-FFF2-40B4-BE49-F238E27FC236}">
                <a16:creationId xmlns:a16="http://schemas.microsoft.com/office/drawing/2014/main" id="{CE2D9E67-2D80-B348-B955-BF074B741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lum bright="10000" contrast="20000"/>
          </a:blip>
          <a:srcRect/>
          <a:stretch>
            <a:fillRect/>
          </a:stretch>
        </p:blipFill>
        <p:spPr bwMode="auto">
          <a:xfrm>
            <a:off x="3973115" y="1807677"/>
            <a:ext cx="589565" cy="3493764"/>
          </a:xfrm>
          <a:prstGeom prst="rect">
            <a:avLst/>
          </a:prstGeom>
          <a:noFill/>
        </p:spPr>
      </p:pic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1205D755-312E-B84C-8601-94D0ACE25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65386"/>
              </p:ext>
            </p:extLst>
          </p:nvPr>
        </p:nvGraphicFramePr>
        <p:xfrm>
          <a:off x="273934" y="5335993"/>
          <a:ext cx="856912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8648">
                  <a:extLst>
                    <a:ext uri="{9D8B030D-6E8A-4147-A177-3AD203B41FA5}">
                      <a16:colId xmlns:a16="http://schemas.microsoft.com/office/drawing/2014/main" val="853869168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2513292470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85177622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855995016"/>
                    </a:ext>
                  </a:extLst>
                </a:gridCol>
                <a:gridCol w="1820119">
                  <a:extLst>
                    <a:ext uri="{9D8B030D-6E8A-4147-A177-3AD203B41FA5}">
                      <a16:colId xmlns:a16="http://schemas.microsoft.com/office/drawing/2014/main" val="2723464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sz="1600">
                        <a:latin typeface="Helvetica" pitchFamily="2" charset="0"/>
                        <a:ea typeface="Hiragino Sans W4" panose="020B0400000000000000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bicornis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BIC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sharonensis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SHA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longissima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LON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i="1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Ae. searsii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（</a:t>
                      </a:r>
                      <a:r>
                        <a:rPr lang="en-US" altLang="ja-JP" sz="1600" i="0" dirty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SEA</a:t>
                      </a:r>
                      <a:r>
                        <a:rPr lang="ja-JP" altLang="en-US" sz="1600" i="0">
                          <a:latin typeface="Helvetica" pitchFamily="2" charset="0"/>
                          <a:ea typeface="Hiragino Sans W4" panose="020B0400000000000000" pitchFamily="34" charset="-128"/>
                          <a:cs typeface="Hiragino Maru Gothic ProN W4" charset="-128"/>
                        </a:rPr>
                        <a:t>）</a:t>
                      </a:r>
                      <a:endParaRPr lang="en-US" altLang="ja-JP" sz="1600" i="0" dirty="0">
                        <a:latin typeface="Helvetica" pitchFamily="2" charset="0"/>
                        <a:ea typeface="Hiragino Sans W4" panose="020B0400000000000000" pitchFamily="34" charset="-128"/>
                        <a:cs typeface="Hiragino Maru Gothic ProN W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820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穂形態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芒ありタイプ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芒ありタイプ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芒なしタイプ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芒なしタイプ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290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分布地域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沿岸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沿岸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沿岸</a:t>
                      </a:r>
                      <a:r>
                        <a:rPr kumimoji="1" lang="en-US" altLang="ja-JP" sz="1600" dirty="0">
                          <a:latin typeface="Helvetica" pitchFamily="2" charset="0"/>
                          <a:ea typeface="Hiragino Sans W4" panose="020B0400000000000000" pitchFamily="34" charset="-128"/>
                        </a:rPr>
                        <a:t>〜</a:t>
                      </a:r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内陸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>
                          <a:latin typeface="Helvetica" pitchFamily="2" charset="0"/>
                          <a:ea typeface="Hiragino Sans W4" panose="020B0400000000000000" pitchFamily="34" charset="-128"/>
                        </a:rPr>
                        <a:t>内陸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315281"/>
                  </a:ext>
                </a:extLst>
              </a:tr>
            </a:tbl>
          </a:graphicData>
        </a:graphic>
      </p:graphicFrame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71A5F12-4067-2941-A6F8-1239DE0173BA}"/>
              </a:ext>
            </a:extLst>
          </p:cNvPr>
          <p:cNvSpPr/>
          <p:nvPr/>
        </p:nvSpPr>
        <p:spPr>
          <a:xfrm>
            <a:off x="290884" y="167951"/>
            <a:ext cx="44822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4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種の穂形態と自生地域</a:t>
            </a:r>
            <a:endParaRPr lang="en-US" altLang="ja-JP" sz="28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23695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8FFC167-9AAB-B54E-9BC4-22D97346BE6E}"/>
              </a:ext>
            </a:extLst>
          </p:cNvPr>
          <p:cNvSpPr/>
          <p:nvPr/>
        </p:nvSpPr>
        <p:spPr>
          <a:xfrm>
            <a:off x="200078" y="339330"/>
            <a:ext cx="84809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4</a:t>
            </a:r>
            <a:r>
              <a:rPr lang="ja-JP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種各</a:t>
            </a:r>
            <a:r>
              <a:rPr lang="en-US" altLang="ja-JP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2</a:t>
            </a:r>
            <a:r>
              <a:rPr lang="ja-JP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Hiragino Sans W4" panose="020B0400000000000000" pitchFamily="34" charset="-128"/>
                <a:ea typeface="Hiragino Sans W4" panose="020B0400000000000000" pitchFamily="34" charset="-128"/>
              </a:rPr>
              <a:t>系統の葉緑体ゲノム配列を得て、系統関係を調べる</a:t>
            </a:r>
            <a:endParaRPr lang="en-US" altLang="ja-JP" sz="2400" dirty="0">
              <a:solidFill>
                <a:schemeClr val="tx1">
                  <a:lumMod val="75000"/>
                  <a:lumOff val="25000"/>
                </a:schemeClr>
              </a:solidFill>
              <a:latin typeface="Hiragino Sans W4" panose="020B0400000000000000" pitchFamily="34" charset="-128"/>
              <a:ea typeface="Hiragino Sans W4" panose="020B0400000000000000" pitchFamily="34" charset="-128"/>
            </a:endParaRP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CE2D435-3EAD-3C43-81D5-C7A1BB8B1476}"/>
              </a:ext>
            </a:extLst>
          </p:cNvPr>
          <p:cNvGrpSpPr/>
          <p:nvPr/>
        </p:nvGrpSpPr>
        <p:grpSpPr>
          <a:xfrm>
            <a:off x="700653" y="998306"/>
            <a:ext cx="7199578" cy="3889058"/>
            <a:chOff x="1027223" y="1324874"/>
            <a:chExt cx="7199578" cy="38890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F46253EB-B87F-6A4D-9F70-DC444732C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7223" y="1324874"/>
              <a:ext cx="7199578" cy="3889058"/>
            </a:xfrm>
            <a:prstGeom prst="rect">
              <a:avLst/>
            </a:prstGeom>
          </p:spPr>
        </p:pic>
        <p:sp>
          <p:nvSpPr>
            <p:cNvPr id="2" name="円/楕円 1">
              <a:extLst>
                <a:ext uri="{FF2B5EF4-FFF2-40B4-BE49-F238E27FC236}">
                  <a16:creationId xmlns:a16="http://schemas.microsoft.com/office/drawing/2014/main" id="{9E6B673F-058A-8842-A55C-6EC5BACD601E}"/>
                </a:ext>
              </a:extLst>
            </p:cNvPr>
            <p:cNvSpPr/>
            <p:nvPr/>
          </p:nvSpPr>
          <p:spPr>
            <a:xfrm>
              <a:off x="5984736" y="2911931"/>
              <a:ext cx="171422" cy="17142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3CE593-5DE2-DA4E-81B3-18778A4A33D5}"/>
                </a:ext>
              </a:extLst>
            </p:cNvPr>
            <p:cNvSpPr/>
            <p:nvPr/>
          </p:nvSpPr>
          <p:spPr>
            <a:xfrm>
              <a:off x="5986527" y="4322978"/>
              <a:ext cx="171422" cy="17142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8" name="三角形 7">
              <a:extLst>
                <a:ext uri="{FF2B5EF4-FFF2-40B4-BE49-F238E27FC236}">
                  <a16:creationId xmlns:a16="http://schemas.microsoft.com/office/drawing/2014/main" id="{F4CA5329-1BDF-4149-9088-50CBAF6B22CF}"/>
                </a:ext>
              </a:extLst>
            </p:cNvPr>
            <p:cNvSpPr/>
            <p:nvPr/>
          </p:nvSpPr>
          <p:spPr>
            <a:xfrm>
              <a:off x="6324634" y="3243424"/>
              <a:ext cx="216015" cy="18622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三角形 8">
              <a:extLst>
                <a:ext uri="{FF2B5EF4-FFF2-40B4-BE49-F238E27FC236}">
                  <a16:creationId xmlns:a16="http://schemas.microsoft.com/office/drawing/2014/main" id="{12C1118F-4CFC-E54F-8D7B-B9654302D574}"/>
                </a:ext>
              </a:extLst>
            </p:cNvPr>
            <p:cNvSpPr/>
            <p:nvPr/>
          </p:nvSpPr>
          <p:spPr>
            <a:xfrm>
              <a:off x="7520530" y="1556262"/>
              <a:ext cx="216015" cy="18622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63362BA8-2738-B046-809B-3FA4692EBFAB}"/>
                </a:ext>
              </a:extLst>
            </p:cNvPr>
            <p:cNvSpPr/>
            <p:nvPr/>
          </p:nvSpPr>
          <p:spPr>
            <a:xfrm>
              <a:off x="5102818" y="2797587"/>
              <a:ext cx="9541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rgbClr val="FF0000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LON-1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967FF9F-A48E-6A41-ABCB-4A5226BD3956}"/>
                </a:ext>
              </a:extLst>
            </p:cNvPr>
            <p:cNvSpPr/>
            <p:nvPr/>
          </p:nvSpPr>
          <p:spPr>
            <a:xfrm>
              <a:off x="6145553" y="4225333"/>
              <a:ext cx="9541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rgbClr val="FF0000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LON-2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62949EBF-D283-B045-935B-3B9DE5F7EDC1}"/>
                </a:ext>
              </a:extLst>
            </p:cNvPr>
            <p:cNvSpPr/>
            <p:nvPr/>
          </p:nvSpPr>
          <p:spPr>
            <a:xfrm>
              <a:off x="6490457" y="3343019"/>
              <a:ext cx="9412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2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SEA-1</a:t>
              </a: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A7C272EA-D463-8645-A097-5BAD248D1DCE}"/>
                </a:ext>
              </a:extLst>
            </p:cNvPr>
            <p:cNvSpPr/>
            <p:nvPr/>
          </p:nvSpPr>
          <p:spPr>
            <a:xfrm>
              <a:off x="7124752" y="1742482"/>
              <a:ext cx="9412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2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SEA-2</a:t>
              </a:r>
            </a:p>
          </p:txBody>
        </p:sp>
        <p:sp>
          <p:nvSpPr>
            <p:cNvPr id="14" name="乗算記号 13">
              <a:extLst>
                <a:ext uri="{FF2B5EF4-FFF2-40B4-BE49-F238E27FC236}">
                  <a16:creationId xmlns:a16="http://schemas.microsoft.com/office/drawing/2014/main" id="{CA7FB723-2BBF-7741-B290-FACA20F86443}"/>
                </a:ext>
              </a:extLst>
            </p:cNvPr>
            <p:cNvSpPr/>
            <p:nvPr/>
          </p:nvSpPr>
          <p:spPr>
            <a:xfrm>
              <a:off x="6080870" y="2291564"/>
              <a:ext cx="240341" cy="240341"/>
            </a:xfrm>
            <a:prstGeom prst="mathMultiply">
              <a:avLst>
                <a:gd name="adj1" fmla="val 24594"/>
              </a:avLst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乗算記号 15">
              <a:extLst>
                <a:ext uri="{FF2B5EF4-FFF2-40B4-BE49-F238E27FC236}">
                  <a16:creationId xmlns:a16="http://schemas.microsoft.com/office/drawing/2014/main" id="{FEACB370-4C6C-844C-80FD-040D8EE613FA}"/>
                </a:ext>
              </a:extLst>
            </p:cNvPr>
            <p:cNvSpPr/>
            <p:nvPr/>
          </p:nvSpPr>
          <p:spPr>
            <a:xfrm>
              <a:off x="6033101" y="2411725"/>
              <a:ext cx="240341" cy="240341"/>
            </a:xfrm>
            <a:prstGeom prst="mathMultiply">
              <a:avLst>
                <a:gd name="adj1" fmla="val 24594"/>
              </a:avLst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83AF9C-3190-2348-AB74-6F3616AF80BB}"/>
                </a:ext>
              </a:extLst>
            </p:cNvPr>
            <p:cNvSpPr/>
            <p:nvPr/>
          </p:nvSpPr>
          <p:spPr>
            <a:xfrm>
              <a:off x="5332708" y="2035587"/>
              <a:ext cx="9557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1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SHA-2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E362A1B6-A2F9-484C-9BD2-16CB7F170845}"/>
                </a:ext>
              </a:extLst>
            </p:cNvPr>
            <p:cNvSpPr/>
            <p:nvPr/>
          </p:nvSpPr>
          <p:spPr>
            <a:xfrm>
              <a:off x="5206139" y="2280976"/>
              <a:ext cx="9557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1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SHA-1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E91BF16A-B675-0C4B-9174-A6FE2EDF6812}"/>
                </a:ext>
              </a:extLst>
            </p:cNvPr>
            <p:cNvSpPr/>
            <p:nvPr/>
          </p:nvSpPr>
          <p:spPr>
            <a:xfrm>
              <a:off x="3098066" y="2797587"/>
              <a:ext cx="85472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6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BIC-1</a:t>
              </a: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81E56535-6E95-2248-93AF-E3479EC3B42D}"/>
                </a:ext>
              </a:extLst>
            </p:cNvPr>
            <p:cNvSpPr/>
            <p:nvPr/>
          </p:nvSpPr>
          <p:spPr>
            <a:xfrm>
              <a:off x="2078221" y="2797587"/>
              <a:ext cx="85472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2000" b="1" dirty="0">
                  <a:solidFill>
                    <a:schemeClr val="accent6"/>
                  </a:solidFill>
                  <a:latin typeface="Helvetica" pitchFamily="2" charset="0"/>
                  <a:ea typeface="Hiragino Maru Gothic ProN W4" charset="-128"/>
                  <a:cs typeface="Hiragino Maru Gothic ProN W4" charset="-128"/>
                </a:rPr>
                <a:t>BIC-2</a:t>
              </a:r>
            </a:p>
          </p:txBody>
        </p:sp>
        <p:sp>
          <p:nvSpPr>
            <p:cNvPr id="21" name="十字形 20">
              <a:extLst>
                <a:ext uri="{FF2B5EF4-FFF2-40B4-BE49-F238E27FC236}">
                  <a16:creationId xmlns:a16="http://schemas.microsoft.com/office/drawing/2014/main" id="{B7100E5E-7764-6647-A805-D97F15CA60E9}"/>
                </a:ext>
              </a:extLst>
            </p:cNvPr>
            <p:cNvSpPr/>
            <p:nvPr/>
          </p:nvSpPr>
          <p:spPr>
            <a:xfrm>
              <a:off x="3828159" y="2950031"/>
              <a:ext cx="201303" cy="201303"/>
            </a:xfrm>
            <a:prstGeom prst="plus">
              <a:avLst>
                <a:gd name="adj" fmla="val 32142"/>
              </a:avLst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8D6ED77B-D236-424D-A58C-ECD10B776372}"/>
                </a:ext>
              </a:extLst>
            </p:cNvPr>
            <p:cNvSpPr/>
            <p:nvPr/>
          </p:nvSpPr>
          <p:spPr>
            <a:xfrm>
              <a:off x="2639863" y="3106672"/>
              <a:ext cx="201303" cy="201303"/>
            </a:xfrm>
            <a:prstGeom prst="plus">
              <a:avLst>
                <a:gd name="adj" fmla="val 32142"/>
              </a:avLst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08123F0F-E8AC-404F-972D-2D7F85C61557}"/>
              </a:ext>
            </a:extLst>
          </p:cNvPr>
          <p:cNvSpPr/>
          <p:nvPr/>
        </p:nvSpPr>
        <p:spPr>
          <a:xfrm>
            <a:off x="1314008" y="5039808"/>
            <a:ext cx="692447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u="sng">
                <a:latin typeface="Helvetica" pitchFamily="2" charset="0"/>
                <a:ea typeface="Hiragino Sans W4" panose="020B0400000000000000" pitchFamily="34" charset="-128"/>
              </a:rPr>
              <a:t>調べるポイント</a:t>
            </a:r>
            <a:endParaRPr lang="en-US" altLang="ja-JP" sz="2000" u="sng" dirty="0">
              <a:latin typeface="Helvetica" pitchFamily="2" charset="0"/>
              <a:ea typeface="Hiragino Sans W4" panose="020B0400000000000000" pitchFamily="34" charset="-128"/>
            </a:endParaRPr>
          </a:p>
          <a:p>
            <a:r>
              <a:rPr lang="ja-JP" altLang="en-US" sz="2000">
                <a:latin typeface="Helvetica" pitchFamily="2" charset="0"/>
                <a:ea typeface="Hiragino Sans W4" panose="020B0400000000000000" pitchFamily="34" charset="-128"/>
              </a:rPr>
              <a:t>・穂形質の類似と遺伝的な系統関係は一致するのか？</a:t>
            </a:r>
            <a:endParaRPr lang="en-US" altLang="ja-JP" sz="2000" dirty="0">
              <a:latin typeface="Helvetica" pitchFamily="2" charset="0"/>
              <a:ea typeface="Hiragino Sans W4" panose="020B0400000000000000" pitchFamily="34" charset="-128"/>
            </a:endParaRPr>
          </a:p>
          <a:p>
            <a:r>
              <a:rPr lang="ja-JP" altLang="en-US" sz="2000">
                <a:latin typeface="Helvetica" pitchFamily="2" charset="0"/>
                <a:ea typeface="Hiragino Sans W4" panose="020B0400000000000000" pitchFamily="34" charset="-128"/>
              </a:rPr>
              <a:t>・葉緑体ゲノム上の領域により系統関係は変わるのか？</a:t>
            </a:r>
            <a:endParaRPr lang="en-US" altLang="ja-JP" sz="2000" dirty="0">
              <a:latin typeface="Helvetica" pitchFamily="2" charset="0"/>
              <a:ea typeface="Hiragino Sans W4" panose="020B0400000000000000" pitchFamily="34" charset="-128"/>
            </a:endParaRPr>
          </a:p>
          <a:p>
            <a:r>
              <a:rPr lang="en-US" altLang="ja-JP" sz="2000" dirty="0">
                <a:latin typeface="Helvetica" pitchFamily="2" charset="0"/>
                <a:ea typeface="Hiragino Sans W4" panose="020B0400000000000000" pitchFamily="34" charset="-128"/>
              </a:rPr>
              <a:t>	</a:t>
            </a:r>
            <a:r>
              <a:rPr lang="ja-JP" altLang="en-US" sz="2000">
                <a:latin typeface="Helvetica" pitchFamily="2" charset="0"/>
                <a:ea typeface="Hiragino Sans W4" panose="020B0400000000000000" pitchFamily="34" charset="-128"/>
              </a:rPr>
              <a:t>遺伝子領域</a:t>
            </a:r>
            <a:endParaRPr lang="en-US" altLang="ja-JP" sz="2000" dirty="0">
              <a:latin typeface="Helvetica" pitchFamily="2" charset="0"/>
              <a:ea typeface="Hiragino Sans W4" panose="020B0400000000000000" pitchFamily="34" charset="-128"/>
            </a:endParaRPr>
          </a:p>
          <a:p>
            <a:r>
              <a:rPr lang="en-US" altLang="ja-JP" sz="2000" dirty="0">
                <a:latin typeface="Helvetica" pitchFamily="2" charset="0"/>
                <a:ea typeface="Hiragino Sans W4" panose="020B0400000000000000" pitchFamily="34" charset="-128"/>
              </a:rPr>
              <a:t>	</a:t>
            </a:r>
            <a:r>
              <a:rPr lang="ja-JP" altLang="en-US" sz="2000">
                <a:latin typeface="Helvetica" pitchFamily="2" charset="0"/>
                <a:ea typeface="Hiragino Sans W4" panose="020B0400000000000000" pitchFamily="34" charset="-128"/>
              </a:rPr>
              <a:t>遺伝子間領域（非コーディング領域）</a:t>
            </a:r>
            <a:endParaRPr lang="en-US" altLang="ja-JP" sz="2000" dirty="0">
              <a:latin typeface="Helvetica" pitchFamily="2" charset="0"/>
              <a:ea typeface="Hiragino Sans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7247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2961</TotalTime>
  <Words>347</Words>
  <Application>Microsoft Macintosh PowerPoint</Application>
  <PresentationFormat>画面に合わせる (4:3)</PresentationFormat>
  <Paragraphs>92</Paragraphs>
  <Slides>9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Hiragino Maru Gothic ProN W4</vt:lpstr>
      <vt:lpstr>Hiragino Sans W4</vt:lpstr>
      <vt:lpstr>游ゴシック</vt:lpstr>
      <vt:lpstr>游ゴシック Light</vt:lpstr>
      <vt:lpstr>Arial</vt:lpstr>
      <vt:lpstr>Calibri</vt:lpstr>
      <vt:lpstr>Calibri Light</vt:lpstr>
      <vt:lpstr>Helvetica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Kudoh Aoi</dc:creator>
  <cp:lastModifiedBy>Microsoft Office User</cp:lastModifiedBy>
  <cp:revision>51</cp:revision>
  <cp:lastPrinted>2023-04-18T12:48:49Z</cp:lastPrinted>
  <dcterms:created xsi:type="dcterms:W3CDTF">2023-03-31T00:11:25Z</dcterms:created>
  <dcterms:modified xsi:type="dcterms:W3CDTF">2023-04-26T06:11:13Z</dcterms:modified>
</cp:coreProperties>
</file>

<file path=docProps/thumbnail.jpeg>
</file>